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7" r:id="rId31"/>
    <p:sldId id="328" r:id="rId32"/>
    <p:sldId id="329" r:id="rId33"/>
    <p:sldId id="309" r:id="rId34"/>
    <p:sldId id="284" r:id="rId35"/>
    <p:sldId id="279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12" autoAdjust="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20/01/2024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20/01/2024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</a:t>
            </a:r>
            <a:r>
              <a:rPr lang="es-ES" dirty="0" err="1"/>
              <a:t>bailibilidad</a:t>
            </a:r>
            <a:r>
              <a:rPr lang="es-ES" dirty="0"/>
              <a:t>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20/01/2024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20/01/2024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2.xml"/><Relationship Id="rId3" Type="http://schemas.openxmlformats.org/officeDocument/2006/relationships/slide" Target="slide11.xml"/><Relationship Id="rId7" Type="http://schemas.openxmlformats.org/officeDocument/2006/relationships/slide" Target="slide15.xml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20.xml"/><Relationship Id="rId5" Type="http://schemas.openxmlformats.org/officeDocument/2006/relationships/slide" Target="slide13.xml"/><Relationship Id="rId15" Type="http://schemas.openxmlformats.org/officeDocument/2006/relationships/slide" Target="slide24.xml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9.xml"/><Relationship Id="rId14" Type="http://schemas.openxmlformats.org/officeDocument/2006/relationships/slide" Target="slide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intl-es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lw95LZKX3GeMIYmPErZQm" TargetMode="External"/><Relationship Id="rId5" Type="http://schemas.openxmlformats.org/officeDocument/2006/relationships/hyperlink" Target="https://open.spotify.com/intl-es/track/6K674XXwZsyYOwskssepHe" TargetMode="External"/><Relationship Id="rId4" Type="http://schemas.openxmlformats.org/officeDocument/2006/relationships/hyperlink" Target="https://musicalyst.com/genre/adult-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0yLchb1kn0jtEgIRtoTCwq" TargetMode="External"/><Relationship Id="rId5" Type="http://schemas.openxmlformats.org/officeDocument/2006/relationships/hyperlink" Target="https://open.spotify.com/intl-es/track/3zBhihYUHBmGd2bcQIobrF" TargetMode="External"/><Relationship Id="rId4" Type="http://schemas.openxmlformats.org/officeDocument/2006/relationships/hyperlink" Target="https://musicalyst.com/genre/sou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4eZmuggBFJbV7k248bTTt" TargetMode="External"/><Relationship Id="rId5" Type="http://schemas.openxmlformats.org/officeDocument/2006/relationships/hyperlink" Target="https://open.spotify.com/intl-es/track/1g24LmZ5xzNyoh5vQkqGGU" TargetMode="External"/><Relationship Id="rId4" Type="http://schemas.openxmlformats.org/officeDocument/2006/relationships/hyperlink" Target="https://musicalyst.com/genre/soft-roc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soft-rock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2g5egJm0qwJPKgpblzIHlI" TargetMode="External"/><Relationship Id="rId4" Type="http://schemas.openxmlformats.org/officeDocument/2006/relationships/hyperlink" Target="https://open.spotify.com/track/3rVhzMzcN2A4Wdv1oFice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lyst.com/genre/new-wave-pop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open.spotify.com/track/0ZfZaT7NByalxa6bct5G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dance-pop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5yh5RqpOXYN3iiJe07mNNf" TargetMode="External"/><Relationship Id="rId4" Type="http://schemas.openxmlformats.org/officeDocument/2006/relationships/hyperlink" Target="https://open.spotify.com/track/3MjUtNVVq3C8Fn0MP3zhX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oaY19dUwZimIgzn3ZZLZO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yLa0QULdQr0qAIvVwN6B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Billboard_200" TargetMode="External"/><Relationship Id="rId13" Type="http://schemas.openxmlformats.org/officeDocument/2006/relationships/hyperlink" Target="https://es.wikipedia.org/wiki/Billboard_Hot_100" TargetMode="External"/><Relationship Id="rId3" Type="http://schemas.openxmlformats.org/officeDocument/2006/relationships/hyperlink" Target="https://www.fiftiesstore.com/ami-i-jukebox-1958-200-selections-restored.html" TargetMode="External"/><Relationship Id="rId7" Type="http://schemas.openxmlformats.org/officeDocument/2006/relationships/hyperlink" Target="https://es.wikipedia.org/wiki/Estados_Unidos" TargetMode="External"/><Relationship Id="rId12" Type="http://schemas.openxmlformats.org/officeDocument/2006/relationships/hyperlink" Target="https://es.wikipedia.org/wiki/Ricky_Nel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encillo" TargetMode="External"/><Relationship Id="rId11" Type="http://schemas.openxmlformats.org/officeDocument/2006/relationships/hyperlink" Target="https://es.wikipedia.org/wiki/Canci%C3%B3n" TargetMode="External"/><Relationship Id="rId5" Type="http://schemas.openxmlformats.org/officeDocument/2006/relationships/hyperlink" Target="https://es.wikipedia.org/wiki/Lista_de_%C3%A9xitos_musicales" TargetMode="External"/><Relationship Id="rId10" Type="http://schemas.openxmlformats.org/officeDocument/2006/relationships/hyperlink" Target="https://es.wikipedia.org/wiki/Internet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es.wikipedia.org/wiki/Billboar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mariah-carey-18" TargetMode="Externa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uecia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potify" TargetMode="External"/><Relationship Id="rId5" Type="http://schemas.openxmlformats.org/officeDocument/2006/relationships/hyperlink" Target="https://es.wikipedia.org/wiki/Freemium" TargetMode="External"/><Relationship Id="rId4" Type="http://schemas.openxmlformats.org/officeDocument/2006/relationships/hyperlink" Target="https://es.wikipedia.org/wiki/Stream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%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Sobre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INDICE DE GRÁFICAS POR GÉNERO MUSICAL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Enero 1958 Diciembre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Enero 1963 Diciembre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Enero 1968 Diciembre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Enero 1973 Diciembre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Enero 1978 Diciembre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Enero 1983 Diciembre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Enero 1988 Diciembre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Enero 1993 Diciembre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Enero 1998 Diciembre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Enero 2003 Diciembre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Enero 2008 Diciembre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Enero 2013 Diciembre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Enero 2018 Diciembre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5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u="sng" dirty="0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Conclusiones</a:t>
            </a:r>
            <a:endParaRPr lang="es-ES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96" y="2368550"/>
            <a:ext cx="4520242" cy="3710998"/>
          </a:xfrm>
          <a:prstGeom prst="rect">
            <a:avLst/>
          </a:prstGeom>
        </p:spPr>
      </p:pic>
      <p:sp>
        <p:nvSpPr>
          <p:cNvPr id="5" name="CuadroTexto 4">
            <a:hlinkClick r:id="rId12" action="ppaction://hlinksldjump"/>
            <a:extLst>
              <a:ext uri="{FF2B5EF4-FFF2-40B4-BE49-F238E27FC236}">
                <a16:creationId xmlns:a16="http://schemas.microsoft.com/office/drawing/2014/main" id="{4ED25F51-A9EC-4A50-97EA-C1B5645B0B6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A4B817A0-A4A0-CC7D-B055-AF4FB6CFAC4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" y="2207899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B32256EF-2B7D-538E-3C2C-D47FC1DBB885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" y="2207899"/>
            <a:ext cx="4636823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Rock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5F929E10-BAF9-DD45-564F-BD401B791660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4" y="2207900"/>
            <a:ext cx="4679154" cy="3711599"/>
          </a:xfrm>
          <a:prstGeom prst="rect">
            <a:avLst/>
          </a:prstGeom>
        </p:spPr>
      </p:pic>
      <p:sp>
        <p:nvSpPr>
          <p:cNvPr id="5" name="CuadroTexto 4">
            <a:hlinkClick r:id="rId8" action="ppaction://hlinksldjump"/>
            <a:extLst>
              <a:ext uri="{FF2B5EF4-FFF2-40B4-BE49-F238E27FC236}">
                <a16:creationId xmlns:a16="http://schemas.microsoft.com/office/drawing/2014/main" id="{9E58BB21-899E-AE2C-EE05-8B5AE420C7E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51" y="2116284"/>
            <a:ext cx="4479475" cy="3895432"/>
          </a:xfrm>
          <a:prstGeom prst="rect">
            <a:avLst/>
          </a:prstGeom>
        </p:spPr>
      </p:pic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1FB9FD29-498B-6A5B-52DD-03CCD8E6BC51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4" y="2368550"/>
            <a:ext cx="4489149" cy="3711599"/>
          </a:xfrm>
          <a:prstGeom prst="rect">
            <a:avLst/>
          </a:prstGeom>
        </p:spPr>
      </p:pic>
      <p:sp>
        <p:nvSpPr>
          <p:cNvPr id="2" name="CuadroTexto 1">
            <a:hlinkClick r:id="rId6" action="ppaction://hlinksldjump"/>
            <a:extLst>
              <a:ext uri="{FF2B5EF4-FFF2-40B4-BE49-F238E27FC236}">
                <a16:creationId xmlns:a16="http://schemas.microsoft.com/office/drawing/2014/main" id="{63E6BE4A-0B99-0B48-C040-EBA1B7716F4C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5E6C5A1A-8104-8EDF-4EB5-E23CC11AB59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</a:p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 Pop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  <p:sp>
        <p:nvSpPr>
          <p:cNvPr id="7" name="CuadroTexto 6">
            <a:hlinkClick r:id="rId8" action="ppaction://hlinksldjump"/>
            <a:extLst>
              <a:ext uri="{FF2B5EF4-FFF2-40B4-BE49-F238E27FC236}">
                <a16:creationId xmlns:a16="http://schemas.microsoft.com/office/drawing/2014/main" id="{76617C50-098E-90B2-06B4-FBAF1250E37A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Canciones y géneros musicales</a:t>
            </a:r>
          </a:p>
          <a:p>
            <a:pPr rtl="0"/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Géneros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Curiosidades</a:t>
            </a: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752C42F6-D890-61D3-BFE2-23D6367C99EB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tuvo en este periodo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613F7792-35EE-9F6E-94A9-681685E79C83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Pop Rap y Rap.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Justin Bieber with song 2 Much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Taylor Swift with song ...Ready For It?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/>
            <a:extLst>
              <a:ext uri="{FF2B5EF4-FFF2-40B4-BE49-F238E27FC236}">
                <a16:creationId xmlns:a16="http://schemas.microsoft.com/office/drawing/2014/main" id="{3B82DE0B-75CC-DD26-CB59-FF3F69C73D94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7" name="CuadroTexto 6">
            <a:hlinkClick r:id="rId6" action="ppaction://hlinksldjump"/>
            <a:extLst>
              <a:ext uri="{FF2B5EF4-FFF2-40B4-BE49-F238E27FC236}">
                <a16:creationId xmlns:a16="http://schemas.microsoft.com/office/drawing/2014/main" id="{E25880F4-5751-E9C0-3061-347D40E311A8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</a:t>
            </a:r>
            <a:r>
              <a:rPr lang="es-ES" sz="2000" dirty="0" err="1"/>
              <a:t>generos</a:t>
            </a:r>
            <a:r>
              <a:rPr lang="es-ES" sz="2000" dirty="0"/>
              <a:t>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1958 a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es uno de lo más recurrentes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1973 a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es el que pasa a repetirse frecuentemente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1983 a 1992 destaca también New Wave Pop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1993 a 2007 aparecen números 1 con géneros muy bailables como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Hip Hop,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2008 hasta 2023 el género Pop es el que más domina</a:t>
            </a:r>
          </a:p>
          <a:p>
            <a:pPr algn="l"/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Generos</a:t>
            </a:r>
            <a:r>
              <a:rPr lang="es-ES" dirty="0"/>
              <a:t> y </a:t>
            </a:r>
            <a:r>
              <a:rPr lang="es-ES" dirty="0" err="1"/>
              <a:t>bailibilidad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0512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excepción del género Country que es 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  <a:p>
            <a:pPr rtl="0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2023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</a:t>
            </a:r>
            <a:r>
              <a:rPr lang="es-ES" sz="2000" dirty="0" err="1"/>
              <a:t>bailibilidad</a:t>
            </a:r>
            <a:r>
              <a:rPr lang="es-ES" sz="2000" dirty="0"/>
              <a:t>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hlinkClick r:id="rId3"/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</a:t>
            </a:r>
            <a:r>
              <a:rPr lang="es-ES" sz="2000" dirty="0" err="1"/>
              <a:t>Billboard</a:t>
            </a:r>
            <a:r>
              <a:rPr lang="es-ES" sz="2000" dirty="0"/>
              <a:t>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s-ES" sz="1200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gran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Lista de éxitos musicales"/>
              </a:rPr>
              <a:t>lista de éxitos musicales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 los 100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Sencillo"/>
              </a:rPr>
              <a:t>sencillos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más vendidos en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Estados Unidos"/>
              </a:rPr>
              <a:t>Estados Unidos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ayuda a promover la industria musical nacional e internacional, y se define como la más importante de las listas de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junto con la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 200"/>
              </a:rPr>
              <a:t>Billboard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 200"/>
              </a:rPr>
              <a:t> 200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La publicación del </a:t>
            </a:r>
            <a:r>
              <a:rPr lang="es-E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ranking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 se realiza semanalmente a través de la revista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Billboard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y también vía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Internet"/>
              </a:rPr>
              <a:t>Internet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primera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Canción"/>
              </a:rPr>
              <a:t>canción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llegar al número uno fue «Poor Little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Fool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», 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Ricky Nelson"/>
              </a:rPr>
              <a:t>Ricky Nelson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1958.</a:t>
            </a:r>
            <a:endParaRPr lang="es-ES" sz="12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 4 de agosto de 1958,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publicó una lista principal que incluía todos los géneros musicales: el Hot 100. La lista rápidamente se convirtió en el «molde» de la industria musical y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descontinuó la lista anterior llamada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Sellers In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Stores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con su última edición el 13 de octubre de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3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19970" y="730751"/>
            <a:ext cx="4986686" cy="5446712"/>
          </a:xfrm>
        </p:spPr>
        <p:txBody>
          <a:bodyPr rtlCol="0">
            <a:normAutofit/>
          </a:bodyPr>
          <a:lstStyle/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es que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s-E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empresa de servicios multimedia </a:t>
            </a:r>
            <a:r>
              <a:rPr lang="es-E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uecia"/>
              </a:rPr>
              <a:t>sueca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fundada en 2006, cuyo producto es la aplicación homónima empleada para la reproducción de música vía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treaming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 modelo de negocio es el denominado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Freemium"/>
              </a:rPr>
              <a:t>freemium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ofrece música grabada y podcasts digitales restringidos por derechos de autor que incluyen más de 100 millones de canciones, de sellos discográficos y compañías de medios. También ofrece más de 3 millones de vídeos musical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fue fundada en 2006 en Estocolmo por Daniel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Ek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ex CTO de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Stardoll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compañía de videojuegos, y Martin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Lorentzon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cofundador de la empresa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dedidcada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 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marketing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TradeDoubler</a:t>
            </a:r>
            <a:endParaRPr lang="es-ES" sz="4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Según Daniel, el título de la compañía fue inicialmente malentendido de un nombre gritado por Martin.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aplicación Spotify se lanzó el 7 de octubre de 2008, como un reproductor de música en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y sólo estaba disponible en Suecia, Finlandia, Francia, Reino Unido y España.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AB anunció acuerdos de licencia con las principales discográficas</a:t>
            </a:r>
          </a:p>
          <a:p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6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Obtenido de </a:t>
            </a:r>
            <a:r>
              <a:rPr lang="es-ES" dirty="0" err="1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 fontAlgn="base"/>
            <a:br>
              <a:rPr lang="es-ES" sz="4000" b="0" i="0" dirty="0">
                <a:solidFill>
                  <a:srgbClr val="3C4043"/>
                </a:solidFill>
                <a:effectLst/>
                <a:latin typeface="Inter"/>
              </a:rPr>
            </a:b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conjunto de datos principal, Hot Stuff.csv, incluye información sobre la posición de cada canción en las listas semanales.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Contiene columnas como URL de la lista de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semana, nombre de la canción, nombre del intérprete, ID de canción único (concatenación de canción e intérprete), semana actual en el gráfico, instancia (que indica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apariciones en la lista), posición de la semana anterior, posición máxima (la más alta). posición de la lista alcanzada) y semanas en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lista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segundo conjunto de datos, Hot 100 Audio Features.csv, proporciona funciones de audio detalladas de cada canción obtenidas de la API web de Spotify.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Esto incluye varias métricas donde destaca la </a:t>
            </a:r>
            <a:r>
              <a:rPr lang="es-ES" sz="48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bailibilidad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(idoneidad para bailar en función de elementos musicales) y los géneros según el API de Spotify entre otras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Géneros según </a:t>
            </a:r>
            <a:r>
              <a:rPr lang="es-ES" sz="2000" dirty="0" err="1"/>
              <a:t>spotify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este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artículo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2016, había 1.482 géneros en Spotify. Hoy son 6.000. Esta impresionante colección plantea la pregunta: ¿Qué constituye exactamente un género musical?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trata sólo de ritmos y melodías; Estamos hablando de ritmo, instrumentación, raíces culturales e incluso hilos temáticos que las canciones dentro de un género deberían compartir.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ejemplo, el jazz suele caracterizarse por la improvisación y los ritmos swing, mientras que, por ejemplo, el techno se caracteriza por su instrumentación electrónica y ritmos repetitivos. Pero ahora, esta categorización es demasiado simple e incluso ignorante, porque la realidad es algo diferente, ya que no es tan fácil distinguir entre géneros musicales.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Mucho menos definirlos.</a:t>
            </a: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metodologÍa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Canciones y géneros musicales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719</TotalTime>
  <Words>3243</Words>
  <Application>Microsoft Office PowerPoint</Application>
  <PresentationFormat>Panorámica</PresentationFormat>
  <Paragraphs>394</Paragraphs>
  <Slides>32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Avenir Next LT Pro</vt:lpstr>
      <vt:lpstr>Avenir Next LT Pro Light</vt:lpstr>
      <vt:lpstr>Calibri</vt:lpstr>
      <vt:lpstr>Inter</vt:lpstr>
      <vt:lpstr>Segoe WPC</vt:lpstr>
      <vt:lpstr>GradientRiseVTI</vt:lpstr>
      <vt:lpstr>EDA Sobre billboard hot 100</vt:lpstr>
      <vt:lpstr>Agenda</vt:lpstr>
      <vt:lpstr>Qué es Billboard Hot 100</vt:lpstr>
      <vt:lpstr>Qué es SPOTIFY</vt:lpstr>
      <vt:lpstr>Dataset</vt:lpstr>
      <vt:lpstr>Dataset</vt:lpstr>
      <vt:lpstr>Géneros según spotify</vt:lpstr>
      <vt:lpstr>metodologÍa</vt:lpstr>
      <vt:lpstr>Canciones y géneros musicales</vt:lpstr>
      <vt:lpstr>INDICE DE GRÁFICAS POR GÉNERO MUSICAL</vt:lpstr>
      <vt:lpstr>Enero 1958 Diciembre 1962</vt:lpstr>
      <vt:lpstr>Enero 1963 Diciembre 1967</vt:lpstr>
      <vt:lpstr>Enero 1968 Diciembre 1972</vt:lpstr>
      <vt:lpstr>Enero 1973 Diciembre 1977</vt:lpstr>
      <vt:lpstr>Enero 1978 Diciembre 1982</vt:lpstr>
      <vt:lpstr>Enero 1983 Diciembre 1987</vt:lpstr>
      <vt:lpstr>Enero 1988 Diciembre 1992</vt:lpstr>
      <vt:lpstr>Enero 1993 Diciembre 1997</vt:lpstr>
      <vt:lpstr>Enero 1998 Diciembre 2002</vt:lpstr>
      <vt:lpstr>Enero 2003 Diciembre 2007</vt:lpstr>
      <vt:lpstr>Enero 2008 Diciembre 2012</vt:lpstr>
      <vt:lpstr>Enero 2013 Diciembre 2017</vt:lpstr>
      <vt:lpstr>Enero 2018 Diciembre 2023</vt:lpstr>
      <vt:lpstr>Conclusiones generos musicales</vt:lpstr>
      <vt:lpstr>Generos y bailibilidad</vt:lpstr>
      <vt:lpstr>Bailabilidad Enero 1958 Diciembre 2023</vt:lpstr>
      <vt:lpstr>Bailabilidad Enero 1958 Diciembre 2023</vt:lpstr>
      <vt:lpstr>Pop vs rap</vt:lpstr>
      <vt:lpstr>Correlacion bailibilidad y géneros musicales</vt:lpstr>
      <vt:lpstr>Conclusiones sobre el índice de bailabilidad </vt:lpstr>
      <vt:lpstr>curiosidades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19</cp:revision>
  <dcterms:created xsi:type="dcterms:W3CDTF">2024-01-09T16:57:33Z</dcterms:created>
  <dcterms:modified xsi:type="dcterms:W3CDTF">2024-01-20T08:04:22Z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